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14" r:id="rId4"/>
    <p:sldId id="315" r:id="rId5"/>
    <p:sldId id="316" r:id="rId6"/>
    <p:sldId id="298" r:id="rId7"/>
    <p:sldId id="294" r:id="rId8"/>
    <p:sldId id="297" r:id="rId9"/>
    <p:sldId id="295" r:id="rId10"/>
    <p:sldId id="296" r:id="rId11"/>
    <p:sldId id="299" r:id="rId12"/>
    <p:sldId id="308" r:id="rId13"/>
    <p:sldId id="300" r:id="rId14"/>
    <p:sldId id="306" r:id="rId15"/>
    <p:sldId id="305" r:id="rId16"/>
    <p:sldId id="30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8AD"/>
    <a:srgbClr val="04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0BBA9-CA7B-488C-81A3-74AB20CEE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4407EB-8425-4B23-AF22-038B976CF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B09ED7-CD0F-47B9-AF0F-46F54294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684763-1077-4436-8730-A96FC163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E4C8F-AC2B-45B1-98BE-D876D523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76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E8513-FBF4-433D-8566-DE25DF34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E79396-EE00-4926-B4C9-A854A4B8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2F379-1487-42DE-B2C0-86279ECD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380A9-BB69-4FFD-9071-6ED844B3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61E76-7384-4F4C-9C31-60A880CD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713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C4ECFE-26F7-4ABD-A006-3E7E3E183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530089-D0FC-45C3-933F-F299D5B6C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FCF08A-3A7D-48A5-9A6F-CEF4F3B5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767DB-88E8-40FF-99F8-B6E94CCA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4ED97-8806-45DA-9F61-84B6F2D5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13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D74AE-D49A-456E-9E6E-4717D830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E5AC8-89E1-422A-879D-F962BA24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5E2B69-57CA-4FAF-8EC4-D811FE11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D0D02-D2A7-453E-9842-A30DB880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8EDBB-BD11-4189-80B2-A9517C62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71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D8D7-0956-492F-AEAA-F1524B8F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1E5620-8D39-4C26-8E1E-921A9D5A5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7BEEF-E453-43C7-A732-A90F090C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32812-9B22-4109-8020-3A71D04F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55E68-68BF-4BA2-AEF8-98FB5FD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8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657AC-EAE0-4639-AD9B-D5105616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1128E-7CDF-433C-BF84-4D291D82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B97D3A-F942-4A42-86A7-6EF484C7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E4E2B6-D33D-477B-8DD1-864293A9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BC57CD-0C62-4B6A-AC9D-6F8A783A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5D2316-7407-4925-B4FC-FE919C93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1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3A534-1A84-410F-8CC8-06280EA1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B8F42E-A957-4899-974A-F19650256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187C38-EDE7-4BC7-B060-3274146F7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B61AA2-9B54-4C58-86CC-E8B717ECC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6934ED-C8B9-49E6-986D-D29E89AA4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7A7E5E-5AE4-4845-9803-F50C13A6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96B0BA-5F35-4A01-AC98-C6FE5E75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FAEE25-5541-450B-967F-AB1295DC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888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62151-401F-4039-B13F-AC49720E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4330F1-DC7C-4973-B8B5-E25F7E47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1D6A2F-CD47-49E5-9696-A2DF1EA1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06B009-1B7B-4D37-9526-C5EC4095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25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F1C18F-6CB9-4D12-853F-83A43F84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D317E7-AD88-41DA-9BA0-C7A37C4B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66DD9F-6FA2-4C51-937A-60136B29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654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E2DD6-CD64-4CB1-9334-3B7774A6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C93B5-4465-4F87-AE27-7B31D680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FEA721-9AAF-47F1-B1AE-FC7A41071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3FF1FD-D595-4215-AC94-AECC9687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17E32E-83E3-400D-8307-44122209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B4BE59-04A9-452A-A336-2B88575C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527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38D34-4332-45F3-8DCC-2DCFEA80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EA6D6F-3D4D-477B-B756-C8E4A8EE4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3DE383-6F4E-4769-A97A-BB196C223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2D09B3-E2FD-4727-B178-82CABB3D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CC9203-99C0-4744-962F-117B654F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1D674B-234F-4A67-955B-E0691213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0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07840C-CD55-4DC8-961C-387D2A0F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1C3B1B-BD93-4EB6-B2FD-F4777B52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642F14-363C-45C4-99BC-4E10695E1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B7F3-569E-4EC4-BCE6-EBF2B202D9AA}" type="datetimeFigureOut">
              <a:rPr lang="fr-BE" smtClean="0"/>
              <a:t>08-06-22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5CF037-CF32-40B0-B58B-3F0EEFB4A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A559EC-6424-473A-A679-87315E3C1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38E1-85CB-4D13-A54B-2096C093B4C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05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5F6B-B15C-440D-B1AC-830A82469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>
                <a:latin typeface="Century Gothic" panose="020B0502020202020204" pitchFamily="34" charset="0"/>
              </a:rPr>
              <a:t>TALES FROM THE LOOP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4FEB8F-B61A-4BB5-BA81-0C602848B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8F62A71-A699-495F-AB32-BD1D2BE7C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pic>
        <p:nvPicPr>
          <p:cNvPr id="5" name="Image 4">
            <a:hlinkClick r:id="" action="ppaction://noaction"/>
            <a:extLst>
              <a:ext uri="{FF2B5EF4-FFF2-40B4-BE49-F238E27FC236}">
                <a16:creationId xmlns:a16="http://schemas.microsoft.com/office/drawing/2014/main" id="{BA9EB593-FE4C-426A-9623-89CCD8896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0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B21135C-6907-44D8-A8DC-B7EF1162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B81F595-0B20-4047-A259-123F8EA47398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6096000" cy="14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Boost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1B5D2EB-EE48-4994-BA81-582138E627A3}"/>
              </a:ext>
            </a:extLst>
          </p:cNvPr>
          <p:cNvSpPr txBox="1">
            <a:spLocks/>
          </p:cNvSpPr>
          <p:nvPr/>
        </p:nvSpPr>
        <p:spPr>
          <a:xfrm>
            <a:off x="0" y="1314548"/>
            <a:ext cx="6095999" cy="5384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Un joueur peut utiliser des moyens pour améliorer son jet de dé, comme:</a:t>
            </a:r>
            <a:b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Objet fétiche:</a:t>
            </a:r>
            <a:r>
              <a:rPr lang="fr-BE" sz="2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+2 dés au lancer si l’objet peut potentiellement aider à surmonter la difficulté. </a:t>
            </a:r>
            <a:b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Exemple: Un skateboard offre un bonus +2 dés en agilité quand il s’agit de fuir une menace</a:t>
            </a:r>
            <a:b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Chance: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dépenser 1 point de chance permet de relancer tous les jets de dés ratés, c’est-à-dire dont le résultat est ≠ 6. </a:t>
            </a:r>
            <a:r>
              <a:rPr lang="fr-BE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Un seul point de chance par scène ?</a:t>
            </a: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>
            <a:hlinkClick r:id="" action="ppaction://noaction"/>
            <a:extLst>
              <a:ext uri="{FF2B5EF4-FFF2-40B4-BE49-F238E27FC236}">
                <a16:creationId xmlns:a16="http://schemas.microsoft.com/office/drawing/2014/main" id="{04AA5054-015B-4A72-A210-8189CE00E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36D603A2-DD83-48A7-9A91-3803E55B9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6920" cy="68580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1473936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Échecs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5951957" y="1341414"/>
            <a:ext cx="6240043" cy="5384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Rater son lancer: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si un lancer se résout par un échec (≠ 6 ), l’enfant subit un état sauf exception (</a:t>
            </a:r>
            <a:r>
              <a:rPr lang="fr-BE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appréciation du MJ)</a:t>
            </a:r>
            <a:endParaRPr lang="fr-BE" sz="2400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Subir un état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l’enfant dispose d’un malus (-1 dé) au lancer par état qui l’accable (max.4)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Contrarié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Effrayé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Epuisé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Blessé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Enfant brisé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un enfant qui a subit quatre états est brisé: échec automatique au lancer</a:t>
            </a: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4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1473936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socle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5951957" y="1473936"/>
            <a:ext cx="6240043" cy="5384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Soigner ses états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chaque enfant peut soigner ses états via une scène de vie quotidienne incluant son </a:t>
            </a:r>
            <a:r>
              <a:rPr lang="fr-BE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socle</a:t>
            </a:r>
            <a:r>
              <a:rPr lang="fr-BE" sz="2400" dirty="0">
                <a:solidFill>
                  <a:schemeClr val="accent6"/>
                </a:solidFill>
                <a:latin typeface="Century Gothic" panose="020B0502020202020204" pitchFamily="34" charset="0"/>
              </a:rPr>
              <a:t>, le PNJ au rôle nourricier.</a:t>
            </a:r>
            <a:endParaRPr lang="fr-BE" sz="24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E8ACF4-9EE2-427D-B0DE-92C35859B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2"/>
          <a:stretch/>
        </p:blipFill>
        <p:spPr>
          <a:xfrm>
            <a:off x="0" y="0"/>
            <a:ext cx="5773004" cy="68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4A18569-A2F3-4880-905C-91E8397C3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23740" r="78" b="18101"/>
          <a:stretch/>
        </p:blipFill>
        <p:spPr>
          <a:xfrm>
            <a:off x="-13257" y="1063248"/>
            <a:ext cx="12198662" cy="3985830"/>
          </a:xfrm>
          <a:prstGeom prst="rect">
            <a:avLst/>
          </a:prstGeom>
        </p:spPr>
      </p:pic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C4820125-08FA-4996-8719-F28367CB47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L’Univers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038BC87-5E95-4F07-9353-8EC9ED5CC86B}"/>
              </a:ext>
            </a:extLst>
          </p:cNvPr>
          <p:cNvSpPr txBox="1">
            <a:spLocks/>
          </p:cNvSpPr>
          <p:nvPr/>
        </p:nvSpPr>
        <p:spPr>
          <a:xfrm>
            <a:off x="238541" y="5330773"/>
            <a:ext cx="11720847" cy="1358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1950-59: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découverte par </a:t>
            </a:r>
            <a:r>
              <a:rPr lang="fr-B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l’Union soviétique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 l’effet </a:t>
            </a:r>
            <a:r>
              <a:rPr lang="fr-B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Magnétrine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Ceci donna naissance aux majestueux cargos gaussiens, principalement utilisés dans l’hémisphère nord, pour des raisons de puissance d’effet </a:t>
            </a:r>
            <a:r>
              <a:rPr lang="fr-B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Magnétrine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fr-BE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B393FDA-3171-4AE6-BDF6-67A563F08B31}"/>
              </a:ext>
            </a:extLst>
          </p:cNvPr>
          <p:cNvSpPr/>
          <p:nvPr/>
        </p:nvSpPr>
        <p:spPr>
          <a:xfrm>
            <a:off x="238542" y="4861448"/>
            <a:ext cx="11463128" cy="3584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C6E202C-3B58-4506-B5CB-A4E6D4D6F765}"/>
              </a:ext>
            </a:extLst>
          </p:cNvPr>
          <p:cNvSpPr txBox="1">
            <a:spLocks/>
          </p:cNvSpPr>
          <p:nvPr/>
        </p:nvSpPr>
        <p:spPr>
          <a:xfrm>
            <a:off x="-1" y="1190393"/>
            <a:ext cx="6240043" cy="637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vaisseau Corsair Delta</a:t>
            </a:r>
            <a:endParaRPr lang="fr-BE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7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03801E9-1523-4575-84E5-38C79A7EC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44816"/>
          <a:stretch/>
        </p:blipFill>
        <p:spPr>
          <a:xfrm>
            <a:off x="-1" y="1012217"/>
            <a:ext cx="12192000" cy="3992920"/>
          </a:xfrm>
          <a:prstGeom prst="rect">
            <a:avLst/>
          </a:prstGeom>
        </p:spPr>
      </p:pic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C4820125-08FA-4996-8719-F28367CB47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L’Univers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B393FDA-3171-4AE6-BDF6-67A563F08B31}"/>
              </a:ext>
            </a:extLst>
          </p:cNvPr>
          <p:cNvSpPr/>
          <p:nvPr/>
        </p:nvSpPr>
        <p:spPr>
          <a:xfrm>
            <a:off x="238542" y="4861448"/>
            <a:ext cx="11463128" cy="3584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71FCFA5-08EE-405B-B915-8342697A999A}"/>
              </a:ext>
            </a:extLst>
          </p:cNvPr>
          <p:cNvSpPr txBox="1">
            <a:spLocks/>
          </p:cNvSpPr>
          <p:nvPr/>
        </p:nvSpPr>
        <p:spPr>
          <a:xfrm>
            <a:off x="238541" y="5330773"/>
            <a:ext cx="11754675" cy="1282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1960-69: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Au Japon, l’entreprise </a:t>
            </a:r>
            <a:r>
              <a:rPr lang="fr-BE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Iwasaka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développe la technologie qui posera les bases de la robotique moderne</a:t>
            </a:r>
            <a:endParaRPr lang="fr-BE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9E02046-2288-43A3-B99C-89474216EDEA}"/>
              </a:ext>
            </a:extLst>
          </p:cNvPr>
          <p:cNvSpPr txBox="1">
            <a:spLocks/>
          </p:cNvSpPr>
          <p:nvPr/>
        </p:nvSpPr>
        <p:spPr>
          <a:xfrm>
            <a:off x="7060441" y="831935"/>
            <a:ext cx="5131559" cy="80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Transport de prototypes </a:t>
            </a:r>
            <a:r>
              <a:rPr lang="fr-BE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Iwasaka</a:t>
            </a:r>
            <a:endParaRPr lang="fr-BE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BA2D3E-879C-444F-B8B1-4FD4BB1E9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b="48367"/>
          <a:stretch/>
        </p:blipFill>
        <p:spPr>
          <a:xfrm>
            <a:off x="-1" y="1063248"/>
            <a:ext cx="12192000" cy="3977429"/>
          </a:xfrm>
          <a:prstGeom prst="rect">
            <a:avLst/>
          </a:prstGeom>
        </p:spPr>
      </p:pic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C4820125-08FA-4996-8719-F28367CB47F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L’Univers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B393FDA-3171-4AE6-BDF6-67A563F08B31}"/>
              </a:ext>
            </a:extLst>
          </p:cNvPr>
          <p:cNvSpPr/>
          <p:nvPr/>
        </p:nvSpPr>
        <p:spPr>
          <a:xfrm>
            <a:off x="238542" y="4861448"/>
            <a:ext cx="11463128" cy="3584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4D10CC8-78D2-44F6-BC64-39925B565015}"/>
              </a:ext>
            </a:extLst>
          </p:cNvPr>
          <p:cNvSpPr txBox="1">
            <a:spLocks/>
          </p:cNvSpPr>
          <p:nvPr/>
        </p:nvSpPr>
        <p:spPr>
          <a:xfrm>
            <a:off x="238542" y="5344177"/>
            <a:ext cx="11781180" cy="1268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1960-69: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Suède, l’agence gouvernementale </a:t>
            </a:r>
            <a:r>
              <a:rPr lang="fr-BE" sz="24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Riksenergi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est chargée de construire un accélérateur de particule, surnommé le Loop par les habitants des îles </a:t>
            </a:r>
            <a:r>
              <a:rPr lang="fr-BE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Mälär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DBBD7F8-8D1D-4655-97FB-15557D8C4936}"/>
              </a:ext>
            </a:extLst>
          </p:cNvPr>
          <p:cNvSpPr txBox="1">
            <a:spLocks/>
          </p:cNvSpPr>
          <p:nvPr/>
        </p:nvSpPr>
        <p:spPr>
          <a:xfrm>
            <a:off x="0" y="1144614"/>
            <a:ext cx="6240043" cy="637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Les tours de refroidissement BOMA</a:t>
            </a:r>
            <a:endParaRPr lang="fr-BE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2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5F6B-B15C-440D-B1AC-830A82469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>
                <a:latin typeface="Century Gothic" panose="020B0502020202020204" pitchFamily="34" charset="0"/>
              </a:rPr>
              <a:t>TALES FROM THE LOOP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4FEB8F-B61A-4BB5-BA81-0C602848B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hlinkClick r:id="" action="ppaction://noaction"/>
            <a:extLst>
              <a:ext uri="{FF2B5EF4-FFF2-40B4-BE49-F238E27FC236}">
                <a16:creationId xmlns:a16="http://schemas.microsoft.com/office/drawing/2014/main" id="{BA9EB593-FE4C-426A-9623-89CCD8896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8F62A71-A699-495F-AB32-BD1D2BE7C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8" y="0"/>
            <a:ext cx="5715001" cy="1473936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Jeu de rôle papier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6476999" y="1790701"/>
            <a:ext cx="5715001" cy="5067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// Une pièce de théâtre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8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Metteur en scène</a:t>
            </a:r>
            <a:r>
              <a:rPr lang="fr-BE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: 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moi</a:t>
            </a:r>
          </a:p>
          <a:p>
            <a:endParaRPr lang="fr-BE" sz="28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Les acteurs</a:t>
            </a:r>
            <a:r>
              <a:rPr lang="fr-BE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: 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vous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Les dialogues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: vous et moi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8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Décor</a:t>
            </a:r>
            <a:r>
              <a:rPr lang="fr-BE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des années 80 uchroniques</a:t>
            </a:r>
          </a:p>
          <a:p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87CE87-51B0-4F76-B6FC-F1C037AB1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25897"/>
          <a:stretch/>
        </p:blipFill>
        <p:spPr>
          <a:xfrm>
            <a:off x="0" y="-2"/>
            <a:ext cx="6240044" cy="6858000"/>
          </a:xfrm>
          <a:prstGeom prst="rect">
            <a:avLst/>
          </a:prstGeom>
        </p:spPr>
      </p:pic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B9F83A2B-EF2F-4C3A-B5D2-0B7335F8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8" y="0"/>
            <a:ext cx="5715001" cy="1473936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 déroulement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6476999" y="1226634"/>
            <a:ext cx="5715001" cy="5631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Dans une scène, il se passe des choses et les acteurs font des actions (discuter, enquêter, escalader,…).</a:t>
            </a:r>
            <a:br>
              <a:rPr lang="fr-BE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endParaRPr lang="fr-BE" sz="28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Vous êtes maître du choix de vos actions</a:t>
            </a:r>
            <a:r>
              <a:rPr lang="fr-BE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BE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mais la réussite de ces actions est laissée au hasard</a:t>
            </a:r>
            <a:r>
              <a:rPr lang="fr-BE" sz="28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(lancé de dés).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8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Cependant, les joueurs incarnent des personnages aux </a:t>
            </a:r>
            <a:r>
              <a:rPr lang="fr-BE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aptitudes différentes 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leur permettant d’être plus à même de réussir certains types d’actions. </a:t>
            </a:r>
            <a:r>
              <a:rPr lang="fr-BE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 coopération est de mise</a:t>
            </a:r>
          </a:p>
          <a:p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87CE87-51B0-4F76-B6FC-F1C037AB1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25897"/>
          <a:stretch/>
        </p:blipFill>
        <p:spPr>
          <a:xfrm>
            <a:off x="0" y="-2"/>
            <a:ext cx="6240044" cy="6858000"/>
          </a:xfrm>
          <a:prstGeom prst="rect">
            <a:avLst/>
          </a:prstGeom>
        </p:spPr>
      </p:pic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B9F83A2B-EF2F-4C3A-B5D2-0B7335F8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-21035"/>
            <a:ext cx="5689600" cy="1473936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Exemple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6400800" y="1452901"/>
            <a:ext cx="5537196" cy="522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i="1" baseline="30000" dirty="0">
                <a:solidFill>
                  <a:schemeClr val="bg1"/>
                </a:solidFill>
              </a:rPr>
              <a:t>« Nous sommes un soir d’été 1984. Tu as la jambe gauche dans le plâtre depuis six jours, suite à une foutue chute à vélo... Tu es seul dans ta chambre, au premier étage, pendant que tes parents sont partis au cinéma. Soudain, une vitre se brise au rez-de-chaussée. Tu entends la porte de la cuisine grincer... </a:t>
            </a:r>
            <a:br>
              <a:rPr lang="fr-BE" i="1" baseline="30000" dirty="0">
                <a:solidFill>
                  <a:schemeClr val="bg1"/>
                </a:solidFill>
              </a:rPr>
            </a:br>
            <a:r>
              <a:rPr lang="fr-BE" i="1" baseline="30000" dirty="0">
                <a:solidFill>
                  <a:schemeClr val="bg1"/>
                </a:solidFill>
              </a:rPr>
              <a:t>Que fais-tu </a:t>
            </a:r>
            <a:r>
              <a:rPr lang="fr-BE" baseline="30000" dirty="0">
                <a:solidFill>
                  <a:schemeClr val="bg1"/>
                </a:solidFill>
              </a:rPr>
              <a:t>? »</a:t>
            </a:r>
          </a:p>
        </p:txBody>
      </p:sp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B9F83A2B-EF2F-4C3A-B5D2-0B7335F8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pic>
        <p:nvPicPr>
          <p:cNvPr id="8" name="Image 7" descr="Une image contenant ciel, extérieur, lumière, trafic&#10;&#10;Description générée automatiquement">
            <a:extLst>
              <a:ext uri="{FF2B5EF4-FFF2-40B4-BE49-F238E27FC236}">
                <a16:creationId xmlns:a16="http://schemas.microsoft.com/office/drawing/2014/main" id="{290C9A2B-75AF-466F-8274-62D6A8309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9"/>
          <a:stretch/>
        </p:blipFill>
        <p:spPr>
          <a:xfrm>
            <a:off x="0" y="0"/>
            <a:ext cx="6240044" cy="68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01" y="610271"/>
            <a:ext cx="5291428" cy="1228144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Posez des questions!</a:t>
            </a:r>
          </a:p>
        </p:txBody>
      </p:sp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B9F83A2B-EF2F-4C3A-B5D2-0B7335F8C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pic>
        <p:nvPicPr>
          <p:cNvPr id="8" name="Image 7" descr="Une image contenant ciel, extérieur, lumière, trafic&#10;&#10;Description générée automatiquement">
            <a:extLst>
              <a:ext uri="{FF2B5EF4-FFF2-40B4-BE49-F238E27FC236}">
                <a16:creationId xmlns:a16="http://schemas.microsoft.com/office/drawing/2014/main" id="{290C9A2B-75AF-466F-8274-62D6A8309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7" r="2"/>
          <a:stretch/>
        </p:blipFill>
        <p:spPr>
          <a:xfrm>
            <a:off x="6270172" y="0"/>
            <a:ext cx="5921828" cy="68356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1A7672-1DE8-4060-887F-4B08DADD95CF}"/>
              </a:ext>
            </a:extLst>
          </p:cNvPr>
          <p:cNvSpPr txBox="1"/>
          <p:nvPr/>
        </p:nvSpPr>
        <p:spPr>
          <a:xfrm>
            <a:off x="514285" y="1496304"/>
            <a:ext cx="5689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fr-BE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Prendre une décision demande réflexion. Je vous encourage à poser toutes sortes de questions afin de déterminer quelle action vous devriez prendre.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fr-BE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Ex: « </a:t>
            </a:r>
            <a:r>
              <a:rPr lang="fr-BE" sz="2400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Un agent de police te surprend en train de taguer le mur de l’école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. »</a:t>
            </a:r>
            <a:b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Joueur: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le policier est-il gros ?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MJ: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Oui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BE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Joueur: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je tente de m’enfuir en courant</a:t>
            </a:r>
          </a:p>
        </p:txBody>
      </p:sp>
    </p:spTree>
    <p:extLst>
      <p:ext uri="{BB962C8B-B14F-4D97-AF65-F5344CB8AC3E}">
        <p14:creationId xmlns:p14="http://schemas.microsoft.com/office/powerpoint/2010/main" val="2422840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240044" cy="1473936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SCÈNES LIBRES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422EDC4-CD2C-45FF-819B-88A49B3B5973}"/>
              </a:ext>
            </a:extLst>
          </p:cNvPr>
          <p:cNvSpPr txBox="1">
            <a:spLocks/>
          </p:cNvSpPr>
          <p:nvPr/>
        </p:nvSpPr>
        <p:spPr>
          <a:xfrm>
            <a:off x="6096001" y="1378225"/>
            <a:ext cx="6240044" cy="80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Vie Quotidienne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5951957" y="2533648"/>
            <a:ext cx="6240044" cy="432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Rôle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 développer votre personnage</a:t>
            </a:r>
            <a:b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Durée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courte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Sans difficulté: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Papa veut jeter les baskets de Jacob et lui en acheter une nouvelle paire.</a:t>
            </a:r>
          </a:p>
          <a:p>
            <a:endParaRPr lang="fr-BE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Avec difficulté</a:t>
            </a:r>
            <a:r>
              <a:rPr lang="fr-BE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: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C’est le milieu de la nuit. Maman a disparu dans la forêt vêtue de sa seule chemise de nuit, et papa est encore au travail.</a:t>
            </a:r>
          </a:p>
          <a:p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227648-DBCE-4C21-AE60-3F61D04C4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r="52290" b="14999"/>
          <a:stretch/>
        </p:blipFill>
        <p:spPr>
          <a:xfrm>
            <a:off x="-171449" y="0"/>
            <a:ext cx="5981700" cy="6858000"/>
          </a:xfrm>
          <a:prstGeom prst="rect">
            <a:avLst/>
          </a:prstGeom>
        </p:spPr>
      </p:pic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C8350ADC-03D5-4190-AC21-2A33FF5E2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C13D872-C3B9-4AFA-AD81-C8D0A5634A78}"/>
              </a:ext>
            </a:extLst>
          </p:cNvPr>
          <p:cNvSpPr txBox="1">
            <a:spLocks/>
          </p:cNvSpPr>
          <p:nvPr/>
        </p:nvSpPr>
        <p:spPr>
          <a:xfrm>
            <a:off x="-171449" y="1266825"/>
            <a:ext cx="5981700" cy="147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Intérêt d’une scène libre:</a:t>
            </a:r>
          </a:p>
          <a:p>
            <a:pPr algn="ctr"/>
            <a:r>
              <a:rPr lang="fr-BE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Présenter le caractère de votre personnage aux autres joueurs</a:t>
            </a: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9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CB81F595-0B20-4047-A259-123F8EA47398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6240044" cy="14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SCÈNES SCRIPTÉES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9FA6148-0F80-4D49-947A-B3CEA092D096}"/>
              </a:ext>
            </a:extLst>
          </p:cNvPr>
          <p:cNvSpPr txBox="1">
            <a:spLocks/>
          </p:cNvSpPr>
          <p:nvPr/>
        </p:nvSpPr>
        <p:spPr>
          <a:xfrm>
            <a:off x="-1" y="1378226"/>
            <a:ext cx="6240044" cy="80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Mystère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0877E2B-5644-42CB-BE3F-BBF5ED2604A1}"/>
              </a:ext>
            </a:extLst>
          </p:cNvPr>
          <p:cNvSpPr txBox="1">
            <a:spLocks/>
          </p:cNvSpPr>
          <p:nvPr/>
        </p:nvSpPr>
        <p:spPr>
          <a:xfrm>
            <a:off x="-2" y="2381250"/>
            <a:ext cx="6240043" cy="4476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Rôle: 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développer l’intrigue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Durée</a:t>
            </a:r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longue</a:t>
            </a:r>
          </a:p>
          <a:p>
            <a:endParaRPr lang="fr-B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Avec difficulté</a:t>
            </a:r>
            <a:r>
              <a:rPr lang="fr-BE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: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Les enfants ont découvert un corps dans un marais tandis que le meurtrier les observe depuis un buisson. Il ne va pas les laisser s’échapper.</a:t>
            </a:r>
          </a:p>
          <a:p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F8F2C8-79DE-4514-83D4-876BDA533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3" r="1156" b="14999"/>
          <a:stretch/>
        </p:blipFill>
        <p:spPr>
          <a:xfrm>
            <a:off x="6240043" y="0"/>
            <a:ext cx="5951956" cy="6858000"/>
          </a:xfrm>
          <a:prstGeom prst="rect">
            <a:avLst/>
          </a:prstGeom>
        </p:spPr>
      </p:pic>
      <p:pic>
        <p:nvPicPr>
          <p:cNvPr id="13" name="Image 12">
            <a:hlinkClick r:id="" action="ppaction://noaction"/>
            <a:extLst>
              <a:ext uri="{FF2B5EF4-FFF2-40B4-BE49-F238E27FC236}">
                <a16:creationId xmlns:a16="http://schemas.microsoft.com/office/drawing/2014/main" id="{4A9922B6-D8A8-4865-AF4F-2CC22B0F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1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CB81F595-0B20-4047-A259-123F8EA47398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6240044" cy="14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SCÈNES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F8F2C8-79DE-4514-83D4-876BDA533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r="1156" b="14999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2CEE699-5FFB-4776-ABC4-EF6458931209}"/>
              </a:ext>
            </a:extLst>
          </p:cNvPr>
          <p:cNvSpPr/>
          <p:nvPr/>
        </p:nvSpPr>
        <p:spPr>
          <a:xfrm>
            <a:off x="2913147" y="3097521"/>
            <a:ext cx="1557282" cy="66295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DADF3B-4FAC-437D-91D6-C23703B8F8F5}"/>
              </a:ext>
            </a:extLst>
          </p:cNvPr>
          <p:cNvSpPr txBox="1">
            <a:spLocks/>
          </p:cNvSpPr>
          <p:nvPr/>
        </p:nvSpPr>
        <p:spPr>
          <a:xfrm>
            <a:off x="1355864" y="3119257"/>
            <a:ext cx="1557282" cy="75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VQ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0F835A9-85B9-4B63-A783-CC984B75BB77}"/>
              </a:ext>
            </a:extLst>
          </p:cNvPr>
          <p:cNvSpPr/>
          <p:nvPr/>
        </p:nvSpPr>
        <p:spPr>
          <a:xfrm>
            <a:off x="5432748" y="3097520"/>
            <a:ext cx="1557282" cy="66295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E55C568-B04D-4A06-B030-A8FA92866179}"/>
              </a:ext>
            </a:extLst>
          </p:cNvPr>
          <p:cNvSpPr txBox="1">
            <a:spLocks/>
          </p:cNvSpPr>
          <p:nvPr/>
        </p:nvSpPr>
        <p:spPr>
          <a:xfrm>
            <a:off x="4433748" y="3113651"/>
            <a:ext cx="1064558" cy="75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8A53AFC-DD4D-49C0-B3F2-D314FD4ABA70}"/>
              </a:ext>
            </a:extLst>
          </p:cNvPr>
          <p:cNvSpPr/>
          <p:nvPr/>
        </p:nvSpPr>
        <p:spPr>
          <a:xfrm>
            <a:off x="8547313" y="3113652"/>
            <a:ext cx="1557282" cy="662957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5C46AED-581B-44AF-987C-F5380186A86E}"/>
              </a:ext>
            </a:extLst>
          </p:cNvPr>
          <p:cNvSpPr txBox="1">
            <a:spLocks/>
          </p:cNvSpPr>
          <p:nvPr/>
        </p:nvSpPr>
        <p:spPr>
          <a:xfrm>
            <a:off x="6990030" y="3135388"/>
            <a:ext cx="1557282" cy="75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VQ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CE63C3A-2F55-4678-9161-4A4E235D560A}"/>
              </a:ext>
            </a:extLst>
          </p:cNvPr>
          <p:cNvSpPr txBox="1">
            <a:spLocks/>
          </p:cNvSpPr>
          <p:nvPr/>
        </p:nvSpPr>
        <p:spPr>
          <a:xfrm>
            <a:off x="10067914" y="3129782"/>
            <a:ext cx="1064558" cy="75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D3EBA1C-874B-4F64-BD9D-75ACE06DA47C}"/>
              </a:ext>
            </a:extLst>
          </p:cNvPr>
          <p:cNvSpPr txBox="1">
            <a:spLocks/>
          </p:cNvSpPr>
          <p:nvPr/>
        </p:nvSpPr>
        <p:spPr>
          <a:xfrm>
            <a:off x="1" y="1355215"/>
            <a:ext cx="12192000" cy="802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Alternance de scènes</a:t>
            </a:r>
          </a:p>
        </p:txBody>
      </p:sp>
      <p:pic>
        <p:nvPicPr>
          <p:cNvPr id="18" name="Image 17">
            <a:hlinkClick r:id="" action="ppaction://noaction"/>
            <a:extLst>
              <a:ext uri="{FF2B5EF4-FFF2-40B4-BE49-F238E27FC236}">
                <a16:creationId xmlns:a16="http://schemas.microsoft.com/office/drawing/2014/main" id="{316A74F2-41A1-47F2-A17A-DEC892677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B21135C-6907-44D8-A8DC-B7EF1162F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0"/>
          <a:stretch/>
        </p:blipFill>
        <p:spPr>
          <a:xfrm>
            <a:off x="-1" y="0"/>
            <a:ext cx="5943601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15EAB22-997B-4AD4-A175-2E7038CE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1473936"/>
          </a:xfrm>
        </p:spPr>
        <p:txBody>
          <a:bodyPr>
            <a:normAutofit/>
          </a:bodyPr>
          <a:lstStyle/>
          <a:p>
            <a:pPr algn="ctr"/>
            <a:r>
              <a:rPr lang="fr-BE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Personnages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D7724C6-F6D9-4BEF-AA2F-3FC8A9A3CE31}"/>
              </a:ext>
            </a:extLst>
          </p:cNvPr>
          <p:cNvSpPr txBox="1">
            <a:spLocks/>
          </p:cNvSpPr>
          <p:nvPr/>
        </p:nvSpPr>
        <p:spPr>
          <a:xfrm>
            <a:off x="5951957" y="1245704"/>
            <a:ext cx="6240043" cy="5612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Chaque personnage dispose de: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Compétences (C):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ex: Agilité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Attributs (A): 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ex: Physique (4)</a:t>
            </a:r>
            <a:b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BE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Ces caractéristiques permettent de surmonter: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Une difficulté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- ex: escalader une clôture</a:t>
            </a:r>
            <a:b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Pour surmonter une difficulté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, le joueur doit obtenir une réussite (6) sur son lancer de X dés, avec X = </a:t>
            </a: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∑ </a:t>
            </a:r>
            <a:r>
              <a:rPr lang="fr-BE" sz="24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</a:t>
            </a: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+ </a:t>
            </a:r>
            <a:r>
              <a:rPr lang="fr-BE" sz="2400" b="1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A</a:t>
            </a: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appropriés.</a:t>
            </a:r>
          </a:p>
          <a:p>
            <a:endParaRPr lang="fr-BE" sz="24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Exemple: escalader une clôture demande de l’agilité. Pour surmonter cette difficulté, le joueur lance 6 dés (</a:t>
            </a:r>
            <a:r>
              <a:rPr lang="fr-BE" sz="2400" i="1" dirty="0">
                <a:solidFill>
                  <a:srgbClr val="00B0F0"/>
                </a:solidFill>
                <a:latin typeface="Century Gothic" panose="020B0502020202020204" pitchFamily="34" charset="0"/>
              </a:rPr>
              <a:t>2</a:t>
            </a: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+</a:t>
            </a:r>
            <a:r>
              <a:rPr lang="fr-BE" sz="24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  <a:r>
              <a:rPr lang="fr-BE" sz="24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).</a:t>
            </a:r>
          </a:p>
          <a:p>
            <a:endParaRPr lang="fr-BE" sz="2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hlinkClick r:id="" action="ppaction://noaction"/>
            <a:extLst>
              <a:ext uri="{FF2B5EF4-FFF2-40B4-BE49-F238E27FC236}">
                <a16:creationId xmlns:a16="http://schemas.microsoft.com/office/drawing/2014/main" id="{7AECB200-1FB5-4239-8587-2D9CC2CD8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Grand écran</PresentationFormat>
  <Paragraphs>88</Paragraphs>
  <Slides>16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Thème Office</vt:lpstr>
      <vt:lpstr>TALES FROM THE LOOP</vt:lpstr>
      <vt:lpstr>Jeu de rôle papier</vt:lpstr>
      <vt:lpstr>Le déroulement</vt:lpstr>
      <vt:lpstr>Exemple</vt:lpstr>
      <vt:lpstr>Posez des questions!</vt:lpstr>
      <vt:lpstr>SCÈNES LIBRES</vt:lpstr>
      <vt:lpstr>Présentation PowerPoint</vt:lpstr>
      <vt:lpstr>Présentation PowerPoint</vt:lpstr>
      <vt:lpstr>Personnages</vt:lpstr>
      <vt:lpstr>Présentation PowerPoint</vt:lpstr>
      <vt:lpstr>Échecs</vt:lpstr>
      <vt:lpstr>Le socle</vt:lpstr>
      <vt:lpstr>Présentation PowerPoint</vt:lpstr>
      <vt:lpstr>Présentation PowerPoint</vt:lpstr>
      <vt:lpstr>Présentation PowerPoint</vt:lpstr>
      <vt:lpstr>TALES FROM THE LOOP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Tales from the loop</dc:title>
  <dc:creator>Arnaud De Visscher</dc:creator>
  <cp:lastModifiedBy>arnaud De Visscher</cp:lastModifiedBy>
  <cp:revision>298</cp:revision>
  <dcterms:created xsi:type="dcterms:W3CDTF">2019-03-15T08:45:12Z</dcterms:created>
  <dcterms:modified xsi:type="dcterms:W3CDTF">2022-06-08T07:43:37Z</dcterms:modified>
</cp:coreProperties>
</file>